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"/>
  </p:notesMasterIdLst>
  <p:handoutMasterIdLst>
    <p:handoutMasterId r:id="rId9"/>
  </p:handoutMasterIdLst>
  <p:sldIdLst>
    <p:sldId id="256" r:id="rId2"/>
    <p:sldId id="283" r:id="rId3"/>
    <p:sldId id="285" r:id="rId4"/>
    <p:sldId id="284" r:id="rId5"/>
    <p:sldId id="286" r:id="rId6"/>
    <p:sldId id="271" r:id="rId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12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81" autoAdjust="0"/>
    <p:restoredTop sz="99634" autoAdjust="0"/>
  </p:normalViewPr>
  <p:slideViewPr>
    <p:cSldViewPr snapToGrid="0">
      <p:cViewPr varScale="1">
        <p:scale>
          <a:sx n="75" d="100"/>
          <a:sy n="75" d="100"/>
        </p:scale>
        <p:origin x="1110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EE1ECF-4359-41A8-88DB-1B510CDCB70B}" type="datetimeFigureOut">
              <a:rPr lang="en-US" smtClean="0"/>
              <a:t>2/1/2016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83AD7C-59B3-4491-971B-6C37C74D8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3120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D77AAB1-5E12-4CAE-9B10-28B2B5131DC9}" type="datetimeFigureOut">
              <a:rPr lang="en-US" smtClean="0"/>
              <a:t>2/1/2016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46E9FED-BF6D-407C-A876-75832C6B1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8375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A32871-35CC-40CD-88E6-7C3179182A6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697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1739590"/>
          </a:xfrm>
          <a:prstGeom prst="rect">
            <a:avLst/>
          </a:prstGeom>
          <a:gradFill flip="none" rotWithShape="1">
            <a:gsLst>
              <a:gs pos="100000">
                <a:srgbClr val="970D31"/>
              </a:gs>
              <a:gs pos="0">
                <a:srgbClr val="D3124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4326" y="248054"/>
            <a:ext cx="9144000" cy="729441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4326" y="1010361"/>
            <a:ext cx="9144000" cy="438117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C9137-5E7E-4AA9-BCD8-E5E8AE88CE54}" type="datetimeFigureOut">
              <a:rPr lang="en-US" smtClean="0"/>
              <a:t>2/1/2016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0E55B-0787-4F32-8E64-E8C956B7A63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5606142"/>
            <a:ext cx="12192000" cy="1251857"/>
          </a:xfrm>
          <a:prstGeom prst="rect">
            <a:avLst/>
          </a:prstGeom>
          <a:gradFill flip="none" rotWithShape="1">
            <a:gsLst>
              <a:gs pos="15000">
                <a:schemeClr val="bg1">
                  <a:lumMod val="65000"/>
                </a:schemeClr>
              </a:gs>
              <a:gs pos="90000">
                <a:schemeClr val="bg1">
                  <a:lumMod val="65000"/>
                </a:schemeClr>
              </a:gs>
              <a:gs pos="54000">
                <a:schemeClr val="bg1">
                  <a:lumMod val="9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182" y="5685484"/>
            <a:ext cx="1541487" cy="1093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431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1126273"/>
          </a:xfrm>
          <a:prstGeom prst="rect">
            <a:avLst/>
          </a:prstGeom>
          <a:gradFill flip="none" rotWithShape="1">
            <a:gsLst>
              <a:gs pos="100000">
                <a:srgbClr val="970D31"/>
              </a:gs>
              <a:gs pos="0">
                <a:srgbClr val="D3124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018" y="186633"/>
            <a:ext cx="3454169" cy="6898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3" y="0"/>
            <a:ext cx="7826297" cy="112627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0"/>
          </p:nvPr>
        </p:nvSpPr>
        <p:spPr>
          <a:xfrm>
            <a:off x="534988" y="1482725"/>
            <a:ext cx="11152187" cy="494037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894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970D31"/>
              </a:gs>
              <a:gs pos="0">
                <a:srgbClr val="D3124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983" y="5896057"/>
            <a:ext cx="3454169" cy="689808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sz="quarter" idx="10"/>
          </p:nvPr>
        </p:nvSpPr>
        <p:spPr>
          <a:xfrm>
            <a:off x="534988" y="1482725"/>
            <a:ext cx="11152187" cy="42266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81003" y="0"/>
            <a:ext cx="7826297" cy="112627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406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9A0000"/>
              </a:gs>
              <a:gs pos="95575">
                <a:schemeClr val="bg1">
                  <a:lumMod val="65000"/>
                </a:schemeClr>
              </a:gs>
              <a:gs pos="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984" y="5896057"/>
            <a:ext cx="3454166" cy="689808"/>
          </a:xfrm>
          <a:prstGeom prst="rect">
            <a:avLst/>
          </a:prstGeom>
        </p:spPr>
      </p:pic>
      <p:sp>
        <p:nvSpPr>
          <p:cNvPr id="5" name="Content Placeholder 8"/>
          <p:cNvSpPr>
            <a:spLocks noGrp="1"/>
          </p:cNvSpPr>
          <p:nvPr>
            <p:ph sz="quarter" idx="10"/>
          </p:nvPr>
        </p:nvSpPr>
        <p:spPr>
          <a:xfrm>
            <a:off x="534988" y="1482725"/>
            <a:ext cx="11152187" cy="422669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81003" y="0"/>
            <a:ext cx="7826297" cy="112627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699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9A0000"/>
              </a:gs>
              <a:gs pos="95575">
                <a:schemeClr val="bg1">
                  <a:lumMod val="65000"/>
                </a:schemeClr>
              </a:gs>
              <a:gs pos="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484" y="420564"/>
            <a:ext cx="7189831" cy="51158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984" y="5896057"/>
            <a:ext cx="3454166" cy="689808"/>
          </a:xfrm>
          <a:prstGeom prst="rect">
            <a:avLst/>
          </a:prstGeom>
        </p:spPr>
      </p:pic>
      <p:sp>
        <p:nvSpPr>
          <p:cNvPr id="5" name="Content Placeholder 8"/>
          <p:cNvSpPr>
            <a:spLocks noGrp="1"/>
          </p:cNvSpPr>
          <p:nvPr>
            <p:ph sz="quarter" idx="10"/>
          </p:nvPr>
        </p:nvSpPr>
        <p:spPr>
          <a:xfrm>
            <a:off x="534988" y="1482725"/>
            <a:ext cx="11152187" cy="422669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81003" y="0"/>
            <a:ext cx="7826297" cy="112627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227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17C9137-5E7E-4AA9-BCD8-E5E8AE88CE54}" type="datetimeFigureOut">
              <a:rPr lang="en-US" smtClean="0"/>
              <a:t>2/1/2016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E00E55B-0787-4F32-8E64-E8C956B7A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04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44" b="24518"/>
          <a:stretch/>
        </p:blipFill>
        <p:spPr>
          <a:xfrm>
            <a:off x="0" y="1735493"/>
            <a:ext cx="12192000" cy="38722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800" b="1" dirty="0" smtClean="0"/>
              <a:t>St. Cloud State University	</a:t>
            </a:r>
            <a:endParaRPr lang="en-US" sz="4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40961" y="5811864"/>
            <a:ext cx="97949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Charting the Future Campus Forum – </a:t>
            </a:r>
            <a:r>
              <a:rPr lang="en-US" sz="3600" b="1" dirty="0" smtClean="0"/>
              <a:t>December, </a:t>
            </a:r>
            <a:r>
              <a:rPr lang="en-US" sz="3600" b="1" dirty="0" smtClean="0"/>
              <a:t>2015</a:t>
            </a:r>
            <a:endParaRPr lang="en-US" sz="3600" b="1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19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CTF Campus Forum </a:t>
            </a:r>
            <a:r>
              <a:rPr lang="en-US" dirty="0" smtClean="0"/>
              <a:t>Members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>
            <a:normAutofit fontScale="85000" lnSpcReduction="20000"/>
          </a:bodyPr>
          <a:lstStyle/>
          <a:p>
            <a:pPr>
              <a:spcBef>
                <a:spcPts val="1200"/>
              </a:spcBef>
            </a:pPr>
            <a:r>
              <a:rPr lang="en-US" b="1" dirty="0"/>
              <a:t>SCSU President </a:t>
            </a:r>
            <a:r>
              <a:rPr lang="en-US" dirty="0"/>
              <a:t>Earl H. </a:t>
            </a:r>
            <a:r>
              <a:rPr lang="en-US" dirty="0" smtClean="0"/>
              <a:t>Potter</a:t>
            </a:r>
            <a:endParaRPr lang="en-US" dirty="0"/>
          </a:p>
          <a:p>
            <a:pPr>
              <a:spcBef>
                <a:spcPts val="1200"/>
              </a:spcBef>
            </a:pPr>
            <a:r>
              <a:rPr lang="en-US" b="1" dirty="0"/>
              <a:t>Provost and </a:t>
            </a:r>
            <a:r>
              <a:rPr lang="en-US" b="1" dirty="0" smtClean="0"/>
              <a:t>VP for </a:t>
            </a:r>
            <a:r>
              <a:rPr lang="en-US" b="1" dirty="0"/>
              <a:t>Academic </a:t>
            </a:r>
            <a:r>
              <a:rPr lang="en-US" b="1" dirty="0" smtClean="0"/>
              <a:t>Affairs </a:t>
            </a:r>
            <a:r>
              <a:rPr lang="en-US" dirty="0" smtClean="0"/>
              <a:t>Ashish Vaidya</a:t>
            </a:r>
          </a:p>
          <a:p>
            <a:pPr>
              <a:spcBef>
                <a:spcPts val="1200"/>
              </a:spcBef>
            </a:pPr>
            <a:r>
              <a:rPr lang="en-US" b="1" dirty="0" smtClean="0"/>
              <a:t>VP for </a:t>
            </a:r>
            <a:r>
              <a:rPr lang="en-US" b="1" dirty="0"/>
              <a:t>Student Life and </a:t>
            </a:r>
            <a:r>
              <a:rPr lang="en-US" b="1" dirty="0" smtClean="0"/>
              <a:t>Development </a:t>
            </a:r>
            <a:r>
              <a:rPr lang="en-US" dirty="0" smtClean="0"/>
              <a:t>Wanda Overland</a:t>
            </a:r>
            <a:endParaRPr lang="en-US" dirty="0"/>
          </a:p>
          <a:p>
            <a:pPr>
              <a:spcBef>
                <a:spcPts val="1200"/>
              </a:spcBef>
            </a:pPr>
            <a:r>
              <a:rPr lang="en-US" b="1" dirty="0" smtClean="0"/>
              <a:t>VP for </a:t>
            </a:r>
            <a:r>
              <a:rPr lang="en-US" b="1" dirty="0"/>
              <a:t>Finance and </a:t>
            </a:r>
            <a:r>
              <a:rPr lang="en-US" b="1" dirty="0" smtClean="0"/>
              <a:t>Administration </a:t>
            </a:r>
            <a:r>
              <a:rPr lang="en-US" dirty="0" smtClean="0"/>
              <a:t>Tammy McGee </a:t>
            </a:r>
          </a:p>
          <a:p>
            <a:pPr>
              <a:spcBef>
                <a:spcPts val="1200"/>
              </a:spcBef>
            </a:pPr>
            <a:r>
              <a:rPr lang="en-US" b="1" dirty="0" smtClean="0"/>
              <a:t>VP for </a:t>
            </a:r>
            <a:r>
              <a:rPr lang="en-US" b="1" dirty="0"/>
              <a:t>University </a:t>
            </a:r>
            <a:r>
              <a:rPr lang="en-US" b="1" dirty="0" smtClean="0"/>
              <a:t>Advancement </a:t>
            </a:r>
            <a:r>
              <a:rPr lang="en-US" dirty="0" smtClean="0"/>
              <a:t>Matt Andrew</a:t>
            </a:r>
          </a:p>
          <a:p>
            <a:pPr>
              <a:spcBef>
                <a:spcPts val="1200"/>
              </a:spcBef>
            </a:pPr>
            <a:r>
              <a:rPr lang="en-US" b="1" dirty="0" smtClean="0"/>
              <a:t>Director </a:t>
            </a:r>
            <a:r>
              <a:rPr lang="en-US" b="1" dirty="0"/>
              <a:t>of Human Resources </a:t>
            </a:r>
            <a:r>
              <a:rPr lang="en-US" dirty="0"/>
              <a:t>Holly </a:t>
            </a:r>
            <a:r>
              <a:rPr lang="en-US" dirty="0" smtClean="0"/>
              <a:t>Schoenherr</a:t>
            </a:r>
            <a:endParaRPr lang="en-US" dirty="0"/>
          </a:p>
          <a:p>
            <a:pPr>
              <a:spcBef>
                <a:spcPts val="1200"/>
              </a:spcBef>
            </a:pPr>
            <a:r>
              <a:rPr lang="en-US" b="1" dirty="0" smtClean="0"/>
              <a:t>SCSU </a:t>
            </a:r>
            <a:r>
              <a:rPr lang="en-US" b="1" dirty="0"/>
              <a:t>Student </a:t>
            </a:r>
            <a:r>
              <a:rPr lang="en-US" b="1" dirty="0" smtClean="0"/>
              <a:t>Government: </a:t>
            </a:r>
            <a:r>
              <a:rPr lang="en-US" dirty="0"/>
              <a:t>Summer Vogel, Mikaela Johnson, Randall </a:t>
            </a:r>
            <a:r>
              <a:rPr lang="en-US" dirty="0" smtClean="0"/>
              <a:t>Olson </a:t>
            </a:r>
            <a:endParaRPr lang="en-US" dirty="0"/>
          </a:p>
          <a:p>
            <a:pPr>
              <a:spcBef>
                <a:spcPts val="1200"/>
              </a:spcBef>
            </a:pPr>
            <a:r>
              <a:rPr lang="en-US" b="1" dirty="0" smtClean="0"/>
              <a:t>AFSCME</a:t>
            </a:r>
            <a:r>
              <a:rPr lang="en-US" b="1" dirty="0"/>
              <a:t>: </a:t>
            </a:r>
            <a:r>
              <a:rPr lang="en-US" dirty="0"/>
              <a:t>Laurie Luethmers, Erin </a:t>
            </a:r>
            <a:r>
              <a:rPr lang="en-US" dirty="0" smtClean="0"/>
              <a:t>McClure, Hanna </a:t>
            </a:r>
            <a:r>
              <a:rPr lang="en-US" dirty="0" err="1" smtClean="0"/>
              <a:t>Topp-Schefers</a:t>
            </a:r>
            <a:endParaRPr lang="en-US" dirty="0"/>
          </a:p>
          <a:p>
            <a:pPr>
              <a:spcBef>
                <a:spcPts val="1200"/>
              </a:spcBef>
            </a:pPr>
            <a:r>
              <a:rPr lang="en-US" b="1" dirty="0" smtClean="0"/>
              <a:t>Faculty </a:t>
            </a:r>
            <a:r>
              <a:rPr lang="en-US" b="1" dirty="0"/>
              <a:t>Association: </a:t>
            </a:r>
            <a:r>
              <a:rPr lang="en-US" dirty="0"/>
              <a:t>Jo Flanders, Tom Hergert, Kristian </a:t>
            </a:r>
            <a:r>
              <a:rPr lang="en-US" dirty="0" err="1"/>
              <a:t>Twombley</a:t>
            </a:r>
            <a:endParaRPr lang="en-US" dirty="0"/>
          </a:p>
          <a:p>
            <a:pPr>
              <a:spcBef>
                <a:spcPts val="1200"/>
              </a:spcBef>
            </a:pPr>
            <a:r>
              <a:rPr lang="en-US" b="1" dirty="0" smtClean="0"/>
              <a:t>MAPE: </a:t>
            </a:r>
            <a:r>
              <a:rPr lang="en-US" dirty="0" smtClean="0"/>
              <a:t>Jen </a:t>
            </a:r>
            <a:r>
              <a:rPr lang="en-US" dirty="0"/>
              <a:t>Foley, Craig </a:t>
            </a:r>
            <a:r>
              <a:rPr lang="en-US" dirty="0" err="1" smtClean="0"/>
              <a:t>Overboe</a:t>
            </a:r>
            <a:r>
              <a:rPr lang="en-US" dirty="0" smtClean="0"/>
              <a:t>, Chris Stanley </a:t>
            </a:r>
          </a:p>
          <a:p>
            <a:pPr>
              <a:spcBef>
                <a:spcPts val="1200"/>
              </a:spcBef>
            </a:pPr>
            <a:r>
              <a:rPr lang="en-US" b="1" dirty="0" smtClean="0"/>
              <a:t>MMA: </a:t>
            </a:r>
            <a:r>
              <a:rPr lang="en-US" dirty="0"/>
              <a:t>(3 members)</a:t>
            </a:r>
          </a:p>
          <a:p>
            <a:pPr>
              <a:spcBef>
                <a:spcPts val="1200"/>
              </a:spcBef>
            </a:pPr>
            <a:r>
              <a:rPr lang="en-US" b="1" dirty="0" smtClean="0"/>
              <a:t>MSUAASF: </a:t>
            </a:r>
            <a:r>
              <a:rPr lang="en-US" dirty="0" smtClean="0"/>
              <a:t>Tara </a:t>
            </a:r>
            <a:r>
              <a:rPr lang="en-US" dirty="0"/>
              <a:t>Winchester, Michelle Schmitz, Mike </a:t>
            </a:r>
            <a:r>
              <a:rPr lang="en-US" dirty="0" smtClean="0"/>
              <a:t>Penrod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2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3" y="40944"/>
            <a:ext cx="7826297" cy="112627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Campus-based </a:t>
            </a:r>
            <a:r>
              <a:rPr lang="en-US" b="1" dirty="0" smtClean="0"/>
              <a:t>CTF </a:t>
            </a:r>
            <a:br>
              <a:rPr lang="en-US" b="1" dirty="0" smtClean="0"/>
            </a:br>
            <a:r>
              <a:rPr lang="en-US" b="1" dirty="0" smtClean="0"/>
              <a:t>Work </a:t>
            </a:r>
            <a:r>
              <a:rPr lang="en-US" b="1" dirty="0"/>
              <a:t>Plan </a:t>
            </a:r>
            <a:r>
              <a:rPr lang="en-US" b="1" dirty="0" smtClean="0"/>
              <a:t>Expectations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1158538683"/>
              </p:ext>
            </p:extLst>
          </p:nvPr>
        </p:nvGraphicFramePr>
        <p:xfrm>
          <a:off x="534988" y="1237061"/>
          <a:ext cx="11051961" cy="5516447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993561"/>
                <a:gridCol w="4653887"/>
                <a:gridCol w="3575713"/>
                <a:gridCol w="1828800"/>
              </a:tblGrid>
              <a:tr h="41431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CTF Initiative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FY2016 CTF Actions/Milestones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Point People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Campus Committee/Council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56366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1.1.2</a:t>
                      </a:r>
                      <a:endParaRPr lang="en-US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720" marR="45720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Convene campus-based advising work group that researches advising best practices and develops specific recommendations for strengthening advising</a:t>
                      </a:r>
                      <a:endParaRPr lang="en-US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</a:rPr>
                        <a:t>Adam </a:t>
                      </a:r>
                      <a:r>
                        <a:rPr lang="en-US" sz="1400" dirty="0" smtClean="0">
                          <a:effectLst/>
                        </a:rPr>
                        <a:t>Klepetar, University</a:t>
                      </a:r>
                      <a:r>
                        <a:rPr lang="en-US" sz="1400" baseline="0" dirty="0" smtClean="0">
                          <a:effectLst/>
                        </a:rPr>
                        <a:t> College</a:t>
                      </a:r>
                      <a:endParaRPr lang="en-US" sz="14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Student Success Advisory</a:t>
                      </a:r>
                      <a:r>
                        <a:rPr lang="en-US" sz="1400" baseline="0" dirty="0" smtClean="0">
                          <a:effectLst/>
                        </a:rPr>
                        <a:t> Council</a:t>
                      </a:r>
                      <a:endParaRPr lang="en-US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29786"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1.1.2/1.3.1</a:t>
                      </a:r>
                      <a:endParaRPr lang="en-US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720" marR="45720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Complete </a:t>
                      </a:r>
                      <a:r>
                        <a:rPr lang="en-US" sz="1400" dirty="0">
                          <a:effectLst/>
                        </a:rPr>
                        <a:t>college/university Student Success plan </a:t>
                      </a:r>
                      <a:endParaRPr lang="en-US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</a:rPr>
                        <a:t>Adam </a:t>
                      </a:r>
                      <a:r>
                        <a:rPr lang="en-US" sz="1400" dirty="0" smtClean="0">
                          <a:effectLst/>
                        </a:rPr>
                        <a:t>Klepetar, University</a:t>
                      </a:r>
                      <a:r>
                        <a:rPr lang="en-US" sz="1400" baseline="0" dirty="0" smtClean="0">
                          <a:effectLst/>
                        </a:rPr>
                        <a:t> College</a:t>
                      </a:r>
                      <a:endParaRPr lang="en-US" sz="14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effectLst/>
                        </a:rPr>
                        <a:t>Student Success Advisory</a:t>
                      </a:r>
                      <a:r>
                        <a:rPr lang="en-US" sz="1400" baseline="0" dirty="0" smtClean="0">
                          <a:effectLst/>
                        </a:rPr>
                        <a:t> Council</a:t>
                      </a:r>
                      <a:endParaRPr lang="en-US" sz="14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302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Complete </a:t>
                      </a:r>
                      <a:r>
                        <a:rPr lang="en-US" sz="1400" dirty="0">
                          <a:effectLst/>
                        </a:rPr>
                        <a:t>college/university (diversity) plans </a:t>
                      </a:r>
                      <a:endParaRPr lang="en-US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</a:rPr>
                        <a:t>Ellyn </a:t>
                      </a:r>
                      <a:r>
                        <a:rPr lang="en-US" sz="1400" dirty="0" smtClean="0">
                          <a:effectLst/>
                        </a:rPr>
                        <a:t>Bartges, Equity &amp; Access</a:t>
                      </a:r>
                      <a:endParaRPr lang="en-US" sz="14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Diversity Advisory Council</a:t>
                      </a:r>
                      <a:endParaRPr lang="en-US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6366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1.1.6</a:t>
                      </a:r>
                      <a:endParaRPr lang="en-US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720" marR="45720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Complete evaluation of existing resources and services to meet needs of future and current </a:t>
                      </a:r>
                      <a:r>
                        <a:rPr lang="en-US" sz="1400" dirty="0" smtClean="0">
                          <a:effectLst/>
                        </a:rPr>
                        <a:t>students</a:t>
                      </a:r>
                      <a:endParaRPr lang="en-US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Adam </a:t>
                      </a:r>
                      <a:r>
                        <a:rPr lang="en-US" sz="1400" dirty="0" smtClean="0">
                          <a:effectLst/>
                        </a:rPr>
                        <a:t>Klepetar, University</a:t>
                      </a:r>
                      <a:r>
                        <a:rPr lang="en-US" sz="1400" baseline="0" dirty="0" smtClean="0">
                          <a:effectLst/>
                        </a:rPr>
                        <a:t> College</a:t>
                      </a:r>
                      <a:endParaRPr lang="en-US" sz="1400" dirty="0" smtClean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Sue Bayerl, Records &amp; Registration</a:t>
                      </a:r>
                      <a:endParaRPr lang="en-US" sz="14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Student Success Advisory</a:t>
                      </a:r>
                      <a:r>
                        <a:rPr lang="en-US" sz="1400" baseline="0" dirty="0" smtClean="0">
                          <a:effectLst/>
                        </a:rPr>
                        <a:t> Council</a:t>
                      </a:r>
                      <a:endParaRPr lang="en-US" sz="1400" dirty="0" smtClean="0">
                        <a:effectLst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6366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1.2.2</a:t>
                      </a:r>
                      <a:endParaRPr lang="en-US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720" marR="45720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Conduct a campus technology assessment to better understand academic program/ discipline needs, current and future student needs and access, and institutional capacity to meet needs of current and future students and </a:t>
                      </a:r>
                      <a:r>
                        <a:rPr lang="en-US" sz="1400" dirty="0" smtClean="0">
                          <a:effectLst/>
                        </a:rPr>
                        <a:t>faculty</a:t>
                      </a:r>
                      <a:endParaRPr lang="en-US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</a:rPr>
                        <a:t>Henry </a:t>
                      </a:r>
                      <a:r>
                        <a:rPr lang="en-US" sz="1400" dirty="0" smtClean="0">
                          <a:effectLst/>
                        </a:rPr>
                        <a:t>May, Information Tech Services</a:t>
                      </a:r>
                      <a:endParaRPr lang="en-US" sz="14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 smtClean="0">
                          <a:effectLst/>
                        </a:rPr>
                        <a:t>Technology Advisory Council</a:t>
                      </a:r>
                      <a:endParaRPr lang="en-US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05745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3.1.1</a:t>
                      </a:r>
                      <a:endParaRPr lang="en-US" sz="1400" b="1" dirty="0">
                        <a:latin typeface="+mn-lt"/>
                      </a:endParaRPr>
                    </a:p>
                  </a:txBody>
                  <a:tcPr marL="45720" marR="45720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Establish stretch goals and prepare for the statewide scholarship campaign to raise $50M</a:t>
                      </a:r>
                      <a:r>
                        <a:rPr lang="en-US" sz="1400" baseline="0" dirty="0" smtClean="0"/>
                        <a:t> over two years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Matt</a:t>
                      </a:r>
                      <a:r>
                        <a:rPr lang="en-US" sz="1400" baseline="0" dirty="0" smtClean="0"/>
                        <a:t> Andrew, University Advancement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+mn-lt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63664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3.1.1</a:t>
                      </a:r>
                      <a:endParaRPr lang="en-US" sz="1400" b="1" dirty="0">
                        <a:latin typeface="+mn-lt"/>
                      </a:endParaRPr>
                    </a:p>
                  </a:txBody>
                  <a:tcPr marL="45720" marR="45720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Continue to deploy financial literacy programs for students as well</a:t>
                      </a:r>
                      <a:r>
                        <a:rPr lang="en-US" sz="1400" baseline="0" dirty="0" smtClean="0"/>
                        <a:t> as family financial planning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effectLst/>
                        </a:rPr>
                        <a:t>Adam Klepetar, University</a:t>
                      </a:r>
                      <a:r>
                        <a:rPr lang="en-US" sz="1400" baseline="0" dirty="0" smtClean="0">
                          <a:effectLst/>
                        </a:rPr>
                        <a:t> College</a:t>
                      </a:r>
                      <a:endParaRPr lang="en-US" sz="1400" dirty="0" smtClean="0">
                        <a:effectLst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Mike Uran, Financial Aid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Mike Sharp, Advising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effectLst/>
                        </a:rPr>
                        <a:t>Student Success Advisory</a:t>
                      </a:r>
                      <a:r>
                        <a:rPr lang="en-US" sz="1400" baseline="0" dirty="0" smtClean="0">
                          <a:effectLst/>
                        </a:rPr>
                        <a:t> Council</a:t>
                      </a:r>
                      <a:endParaRPr lang="en-US" sz="14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63664">
                <a:tc>
                  <a:txBody>
                    <a:bodyPr/>
                    <a:lstStyle/>
                    <a:p>
                      <a:endParaRPr lang="en-US" sz="1400" b="1" dirty="0">
                        <a:latin typeface="+mn-lt"/>
                      </a:endParaRPr>
                    </a:p>
                  </a:txBody>
                  <a:tcPr marL="45720" marR="45720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Monitor SCSU engagement in broader</a:t>
                      </a:r>
                      <a:r>
                        <a:rPr lang="en-US" sz="1400" baseline="0" dirty="0" smtClean="0"/>
                        <a:t> CTF system-wide efforts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effectLst/>
                        </a:rPr>
                        <a:t>Ashish Vaidya</a:t>
                      </a:r>
                      <a:r>
                        <a:rPr lang="en-US" sz="1400" dirty="0" smtClean="0">
                          <a:effectLst/>
                          <a:latin typeface="+mn-lt"/>
                          <a:cs typeface="Times New Roman"/>
                        </a:rPr>
                        <a:t>,</a:t>
                      </a:r>
                      <a:r>
                        <a:rPr lang="en-US" sz="1400" baseline="0" dirty="0" smtClean="0">
                          <a:effectLst/>
                          <a:latin typeface="+mn-lt"/>
                          <a:cs typeface="Times New Roman"/>
                        </a:rPr>
                        <a:t> </a:t>
                      </a:r>
                      <a:r>
                        <a:rPr lang="en-US" sz="1400" dirty="0" smtClean="0">
                          <a:effectLst/>
                        </a:rPr>
                        <a:t>Provost</a:t>
                      </a:r>
                      <a:endParaRPr lang="en-US" sz="14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effectLst/>
                        </a:rPr>
                        <a:t>CTF Campus Forum</a:t>
                      </a:r>
                      <a:endParaRPr lang="en-US" sz="14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355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CTF Campus Forum </a:t>
            </a:r>
            <a:r>
              <a:rPr lang="en-US" sz="3600" b="1" dirty="0" smtClean="0"/>
              <a:t>Dates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pPr marL="0" indent="0" fontAlgn="ctr">
              <a:lnSpc>
                <a:spcPct val="200000"/>
              </a:lnSpc>
              <a:spcBef>
                <a:spcPts val="0"/>
              </a:spcBef>
              <a:buNone/>
            </a:pPr>
            <a:r>
              <a:rPr lang="en-US" b="1" i="1" dirty="0" smtClean="0">
                <a:latin typeface="+mn-lt"/>
              </a:rPr>
              <a:t>CTF Forum 1:  </a:t>
            </a:r>
            <a:r>
              <a:rPr lang="en-US" i="1" dirty="0" smtClean="0">
                <a:solidFill>
                  <a:srgbClr val="000000"/>
                </a:solidFill>
                <a:latin typeface="+mn-lt"/>
              </a:rPr>
              <a:t>November </a:t>
            </a:r>
            <a:r>
              <a:rPr lang="en-US" i="1" dirty="0">
                <a:solidFill>
                  <a:srgbClr val="000000"/>
                </a:solidFill>
                <a:latin typeface="+mn-lt"/>
              </a:rPr>
              <a:t>4, 2015: 12:30-1:30 p.m., Atwood </a:t>
            </a:r>
            <a:r>
              <a:rPr lang="en-US" i="1" dirty="0" smtClean="0">
                <a:solidFill>
                  <a:srgbClr val="000000"/>
                </a:solidFill>
                <a:latin typeface="+mn-lt"/>
              </a:rPr>
              <a:t>Glacier Room</a:t>
            </a:r>
            <a:endParaRPr lang="en-US" i="1" dirty="0">
              <a:latin typeface="+mn-lt"/>
            </a:endParaRPr>
          </a:p>
          <a:p>
            <a:pPr marL="0" indent="0" fontAlgn="ctr">
              <a:lnSpc>
                <a:spcPct val="200000"/>
              </a:lnSpc>
              <a:spcBef>
                <a:spcPts val="0"/>
              </a:spcBef>
              <a:buNone/>
            </a:pPr>
            <a:r>
              <a:rPr lang="en-US" b="1" dirty="0" smtClean="0">
                <a:latin typeface="+mn-lt"/>
              </a:rPr>
              <a:t>CTF </a:t>
            </a:r>
            <a:r>
              <a:rPr lang="en-US" b="1" dirty="0">
                <a:latin typeface="+mn-lt"/>
              </a:rPr>
              <a:t>Forum </a:t>
            </a:r>
            <a:r>
              <a:rPr lang="en-US" b="1" dirty="0" smtClean="0">
                <a:latin typeface="+mn-lt"/>
              </a:rPr>
              <a:t>2:  </a:t>
            </a:r>
            <a:r>
              <a:rPr lang="en-US" dirty="0" smtClean="0">
                <a:latin typeface="+mn-lt"/>
              </a:rPr>
              <a:t>D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ecember 15, </a:t>
            </a:r>
            <a:r>
              <a:rPr lang="en-US" dirty="0">
                <a:solidFill>
                  <a:srgbClr val="000000"/>
                </a:solidFill>
                <a:latin typeface="+mn-lt"/>
              </a:rPr>
              <a:t>2015:  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8-</a:t>
            </a:r>
            <a:r>
              <a:rPr lang="en-US" dirty="0">
                <a:solidFill>
                  <a:srgbClr val="000000"/>
                </a:solidFill>
                <a:latin typeface="+mn-lt"/>
              </a:rPr>
              <a:t>9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n-US" dirty="0">
                <a:solidFill>
                  <a:srgbClr val="000000"/>
                </a:solidFill>
                <a:latin typeface="+mn-lt"/>
              </a:rPr>
              <a:t>a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.m</a:t>
            </a:r>
            <a:r>
              <a:rPr lang="en-US" dirty="0">
                <a:solidFill>
                  <a:srgbClr val="000000"/>
                </a:solidFill>
                <a:latin typeface="+mn-lt"/>
              </a:rPr>
              <a:t>., Atwood 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Glacier Room</a:t>
            </a:r>
            <a:endParaRPr lang="en-US" dirty="0">
              <a:latin typeface="+mn-lt"/>
            </a:endParaRPr>
          </a:p>
          <a:p>
            <a:pPr marL="0" indent="0" fontAlgn="ctr">
              <a:lnSpc>
                <a:spcPct val="200000"/>
              </a:lnSpc>
              <a:spcBef>
                <a:spcPts val="0"/>
              </a:spcBef>
              <a:buNone/>
            </a:pPr>
            <a:r>
              <a:rPr lang="en-US" b="1" dirty="0" smtClean="0">
                <a:latin typeface="+mn-lt"/>
              </a:rPr>
              <a:t>CTF </a:t>
            </a:r>
            <a:r>
              <a:rPr lang="en-US" b="1" dirty="0">
                <a:latin typeface="+mn-lt"/>
              </a:rPr>
              <a:t>Forum </a:t>
            </a:r>
            <a:r>
              <a:rPr lang="en-US" b="1" dirty="0" smtClean="0">
                <a:latin typeface="+mn-lt"/>
              </a:rPr>
              <a:t>3:  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February </a:t>
            </a:r>
            <a:r>
              <a:rPr lang="en-US" dirty="0">
                <a:solidFill>
                  <a:srgbClr val="000000"/>
                </a:solidFill>
                <a:latin typeface="+mn-lt"/>
              </a:rPr>
              <a:t>2, 2016:  3-4 p.m., Atwood 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Glacier Room</a:t>
            </a:r>
            <a:endParaRPr lang="en-US" dirty="0">
              <a:latin typeface="+mn-lt"/>
            </a:endParaRPr>
          </a:p>
          <a:p>
            <a:pPr marL="0" indent="0" fontAlgn="ctr">
              <a:lnSpc>
                <a:spcPct val="200000"/>
              </a:lnSpc>
              <a:spcBef>
                <a:spcPts val="0"/>
              </a:spcBef>
              <a:buNone/>
            </a:pPr>
            <a:r>
              <a:rPr lang="en-US" b="1" dirty="0" smtClean="0">
                <a:latin typeface="+mn-lt"/>
              </a:rPr>
              <a:t>CTF </a:t>
            </a:r>
            <a:r>
              <a:rPr lang="en-US" b="1" dirty="0">
                <a:latin typeface="+mn-lt"/>
              </a:rPr>
              <a:t>Forum </a:t>
            </a:r>
            <a:r>
              <a:rPr lang="en-US" b="1" dirty="0" smtClean="0">
                <a:latin typeface="+mn-lt"/>
              </a:rPr>
              <a:t>4:  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March </a:t>
            </a:r>
            <a:r>
              <a:rPr lang="en-US" dirty="0">
                <a:solidFill>
                  <a:srgbClr val="000000"/>
                </a:solidFill>
                <a:latin typeface="+mn-lt"/>
              </a:rPr>
              <a:t>30, 2016:  1-2 p.m., Atwood 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Glacier Room</a:t>
            </a:r>
            <a:endParaRPr lang="en-US" dirty="0">
              <a:latin typeface="+mn-lt"/>
            </a:endParaRPr>
          </a:p>
          <a:p>
            <a:pPr marL="0" indent="0" fontAlgn="ctr">
              <a:lnSpc>
                <a:spcPct val="200000"/>
              </a:lnSpc>
              <a:spcBef>
                <a:spcPts val="0"/>
              </a:spcBef>
              <a:buNone/>
            </a:pPr>
            <a:r>
              <a:rPr lang="en-US" b="1" dirty="0" smtClean="0">
                <a:latin typeface="+mn-lt"/>
              </a:rPr>
              <a:t>CTF </a:t>
            </a:r>
            <a:r>
              <a:rPr lang="en-US" b="1" dirty="0">
                <a:latin typeface="+mn-lt"/>
              </a:rPr>
              <a:t>Forum 5</a:t>
            </a:r>
            <a:r>
              <a:rPr lang="en-US" b="1" dirty="0" smtClean="0">
                <a:latin typeface="+mn-lt"/>
              </a:rPr>
              <a:t>:  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May </a:t>
            </a:r>
            <a:r>
              <a:rPr lang="en-US" dirty="0">
                <a:solidFill>
                  <a:srgbClr val="000000"/>
                </a:solidFill>
                <a:latin typeface="+mn-lt"/>
              </a:rPr>
              <a:t>3, 2016:  3:30-4:30 p.m., Atwood Alumni 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Room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11740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CTF website?</a:t>
            </a:r>
          </a:p>
          <a:p>
            <a:r>
              <a:rPr lang="en-US" dirty="0" smtClean="0"/>
              <a:t>Initiative updates and timelines</a:t>
            </a:r>
          </a:p>
          <a:p>
            <a:r>
              <a:rPr lang="en-US" dirty="0" smtClean="0"/>
              <a:t>System </a:t>
            </a:r>
            <a:r>
              <a:rPr lang="en-US" smtClean="0"/>
              <a:t>Level Updates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5150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091" y="131562"/>
            <a:ext cx="8056593" cy="4511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068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randGuidelinesTem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andGuidelinesTemp" id="{0E7E4EEA-3A73-4CB3-9BD2-EA987B0D2E6F}" vid="{03367C60-8D21-48C9-A0BA-CBA86708F25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1604</TotalTime>
  <Words>374</Words>
  <Application>Microsoft Office PowerPoint</Application>
  <PresentationFormat>Widescreen</PresentationFormat>
  <Paragraphs>63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Times New Roman</vt:lpstr>
      <vt:lpstr>BrandGuidelinesTemp</vt:lpstr>
      <vt:lpstr>St. Cloud State University </vt:lpstr>
      <vt:lpstr>CTF Campus Forum Members </vt:lpstr>
      <vt:lpstr>Campus-based CTF  Work Plan Expectations</vt:lpstr>
      <vt:lpstr>CTF Campus Forum Dates</vt:lpstr>
      <vt:lpstr>Next Steps </vt:lpstr>
      <vt:lpstr>PowerPoint Presentation</vt:lpstr>
    </vt:vector>
  </TitlesOfParts>
  <Company>St. Cloud State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Hammer, Adam E.</dc:creator>
  <cp:lastModifiedBy>Klepetar, Adam S.</cp:lastModifiedBy>
  <cp:revision>104</cp:revision>
  <cp:lastPrinted>2015-10-15T14:33:08Z</cp:lastPrinted>
  <dcterms:created xsi:type="dcterms:W3CDTF">2015-09-14T13:51:29Z</dcterms:created>
  <dcterms:modified xsi:type="dcterms:W3CDTF">2016-02-01T17:55:54Z</dcterms:modified>
</cp:coreProperties>
</file>